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8" r:id="rId6"/>
    <p:sldId id="266" r:id="rId7"/>
    <p:sldId id="267" r:id="rId8"/>
    <p:sldId id="264" r:id="rId9"/>
    <p:sldId id="265" r:id="rId10"/>
    <p:sldId id="262" r:id="rId11"/>
    <p:sldId id="263" r:id="rId12"/>
    <p:sldId id="257" r:id="rId13"/>
    <p:sldId id="258" r:id="rId14"/>
    <p:sldId id="269" r:id="rId15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8CB7F-9496-4484-9C99-C1E7D92F6C6F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1519-8913-4F55-8549-068DC800C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327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1519-8913-4F55-8549-068DC800C0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043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04/05/1444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5" y="1359695"/>
            <a:ext cx="3132495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359695"/>
            <a:ext cx="3150476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04/05/1444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04/05/1444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04/05/1444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04/05/1444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04/05/1444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2" name="Oval 31"/>
          <p:cNvSpPr/>
          <p:nvPr/>
        </p:nvSpPr>
        <p:spPr>
          <a:xfrm>
            <a:off x="5479248" y="1077646"/>
            <a:ext cx="1086653" cy="81499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420841"/>
            <a:ext cx="602364" cy="45177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3" y="1562570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2" y="744807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7" y="1420841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2" y="795445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04/05/1444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61" name="Group 60"/>
          <p:cNvGrpSpPr/>
          <p:nvPr/>
        </p:nvGrpSpPr>
        <p:grpSpPr>
          <a:xfrm>
            <a:off x="-33595" y="1"/>
            <a:ext cx="9177595" cy="51434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2.wdp"/><Relationship Id="rId4" Type="http://schemas.openxmlformats.org/officeDocument/2006/relationships/image" Target="../media/image12.png"/><Relationship Id="rId9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79512" y="141480"/>
            <a:ext cx="871296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FF00"/>
                </a:solidFill>
              </a:rPr>
              <a:t>Class: </a:t>
            </a:r>
            <a:r>
              <a:rPr lang="en-US" sz="2000" b="1" dirty="0" err="1" smtClean="0">
                <a:solidFill>
                  <a:srgbClr val="FFFF00"/>
                </a:solidFill>
              </a:rPr>
              <a:t>Digenea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Digenia has two suckers and attached organ.</a:t>
            </a:r>
            <a:br>
              <a:rPr lang="en-US" sz="2000" dirty="0" smtClean="0"/>
            </a:br>
            <a:r>
              <a:rPr lang="en-US" sz="2000" dirty="0" smtClean="0"/>
              <a:t>A. oral (usually anterior) sucker. Surrounds mouth.</a:t>
            </a:r>
            <a:br>
              <a:rPr lang="en-US" sz="2000" dirty="0" smtClean="0"/>
            </a:br>
            <a:r>
              <a:rPr lang="en-US" sz="2000" dirty="0" smtClean="0"/>
              <a:t>B. acetabulum (ventral sucker).</a:t>
            </a:r>
            <a:br>
              <a:rPr lang="en-US" sz="2000" dirty="0" smtClean="0"/>
            </a:br>
            <a:r>
              <a:rPr lang="en-US" sz="2000" dirty="0" smtClean="0"/>
              <a:t>Two or more hosts involve in the life cycle, but few is monecious (self-fertilized</a:t>
            </a:r>
            <a:r>
              <a:rPr lang="en-US" sz="2000" dirty="0" smtClean="0"/>
              <a:t>).</a:t>
            </a:r>
          </a:p>
          <a:p>
            <a:pPr algn="l" rtl="0"/>
            <a:r>
              <a:rPr lang="en-US" sz="2000" b="1" dirty="0" smtClean="0">
                <a:solidFill>
                  <a:srgbClr val="FFFF00"/>
                </a:solidFill>
              </a:rPr>
              <a:t>Types of adult flukes according to the sucker as name and position: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1- distome (most common; oral sucker and ventral acetabulum).</a:t>
            </a:r>
            <a:br>
              <a:rPr lang="en-US" sz="2000" dirty="0" smtClean="0"/>
            </a:br>
            <a:r>
              <a:rPr lang="en-US" sz="2000" dirty="0" smtClean="0"/>
              <a:t>2- amphistome (oral sucker; posterior sucker, usually posterior to testes).</a:t>
            </a:r>
            <a:br>
              <a:rPr lang="en-US" sz="2000" dirty="0" smtClean="0"/>
            </a:br>
            <a:r>
              <a:rPr lang="en-US" sz="2000" dirty="0" smtClean="0"/>
              <a:t>3-monostome (oral sucker only).</a:t>
            </a:r>
            <a:br>
              <a:rPr lang="en-US" sz="2000" dirty="0" smtClean="0"/>
            </a:br>
            <a:r>
              <a:rPr lang="en-US" sz="2000" dirty="0" smtClean="0"/>
              <a:t>4-gasterostome (mouth in center of oral, ventral sucker).</a:t>
            </a:r>
            <a:br>
              <a:rPr lang="en-US" sz="2000" dirty="0" smtClean="0"/>
            </a:br>
            <a:r>
              <a:rPr lang="en-US" sz="2000" dirty="0" smtClean="0"/>
              <a:t>5-holostome (forebody and hindbody; tribocytic organ posterior to acetabulum).</a:t>
            </a:r>
            <a:br>
              <a:rPr lang="en-US" sz="2000" dirty="0" smtClean="0"/>
            </a:br>
            <a:r>
              <a:rPr lang="en-US" sz="2000" dirty="0" smtClean="0"/>
              <a:t>6-echinostome (collar of spines around anterior sucker).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579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2" y="267494"/>
            <a:ext cx="4176464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7494"/>
            <a:ext cx="3816424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71950"/>
            <a:ext cx="429113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87" y="4371950"/>
            <a:ext cx="397558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0616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5" y="195486"/>
            <a:ext cx="8424936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71950"/>
            <a:ext cx="849694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1171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3" y="106365"/>
            <a:ext cx="4024673" cy="3631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863"/>
            <a:ext cx="4104456" cy="3604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9902"/>
            <a:ext cx="42484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50" y="3939902"/>
            <a:ext cx="424603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8243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85"/>
            <a:ext cx="4320480" cy="3432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5486"/>
            <a:ext cx="3672408" cy="3432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5886"/>
            <a:ext cx="45365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17" y="3795886"/>
            <a:ext cx="396044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40306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759835" y="1635646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/>
            <a:r>
              <a:rPr lang="en-US" sz="8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b="1" dirty="0">
              <a:ln w="11430"/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521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141480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FF00"/>
                </a:solidFill>
              </a:rPr>
              <a:t>Tegument consist of two zones: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1. outer cytoplasmic syncytium provided with microvilli [mitochondria, ER,</a:t>
            </a:r>
            <a:br>
              <a:rPr lang="en-US" sz="2000" dirty="0" smtClean="0"/>
            </a:br>
            <a:r>
              <a:rPr lang="en-US" sz="2000" dirty="0" smtClean="0"/>
              <a:t>vacuoles, lipids, etc.] [pinocytosis; spines]</a:t>
            </a:r>
            <a:br>
              <a:rPr lang="en-US" sz="2000" dirty="0" smtClean="0"/>
            </a:br>
            <a:r>
              <a:rPr lang="en-US" sz="2000" dirty="0" smtClean="0"/>
              <a:t>2. inner area of nucleated cell bodies – cytons.</a:t>
            </a:r>
            <a:br>
              <a:rPr lang="en-US" sz="2000" dirty="0" smtClean="0"/>
            </a:br>
            <a:r>
              <a:rPr lang="en-US" sz="2000" dirty="0" smtClean="0"/>
              <a:t>3. zones separated by basal lamina.</a:t>
            </a:r>
            <a:br>
              <a:rPr lang="en-US" sz="2000" dirty="0" smtClean="0"/>
            </a:br>
            <a:r>
              <a:rPr lang="en-US" sz="2000" dirty="0" smtClean="0"/>
              <a:t>4. circular &amp; longitudinal muscle under basal lamina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b="1" dirty="0" smtClean="0">
                <a:solidFill>
                  <a:srgbClr val="FFFF00"/>
                </a:solidFill>
              </a:rPr>
              <a:t>Numerous chemicals in the tegument: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• mucopolysaccharides to inhibit host digestive enzymes.</a:t>
            </a:r>
            <a:br>
              <a:rPr lang="en-US" sz="2000" dirty="0" smtClean="0"/>
            </a:br>
            <a:r>
              <a:rPr lang="en-US" sz="2000" dirty="0" smtClean="0"/>
              <a:t>• acid &amp; alkaline phosphatases, esterases, and aminopeptidases </a:t>
            </a:r>
            <a:r>
              <a:rPr lang="en-US" sz="2000" dirty="0" smtClean="0"/>
              <a:t>for digestion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825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123478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FF00"/>
                </a:solidFill>
              </a:rPr>
              <a:t>Alimentary tract consists of: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• incomplete gut.</a:t>
            </a:r>
            <a:br>
              <a:rPr lang="en-US" sz="2000" dirty="0" smtClean="0"/>
            </a:br>
            <a:r>
              <a:rPr lang="en-US" sz="2000" dirty="0" smtClean="0"/>
              <a:t>• pharynx, when present, masticates food.</a:t>
            </a:r>
            <a:br>
              <a:rPr lang="en-US" sz="2000" dirty="0" smtClean="0"/>
            </a:br>
            <a:r>
              <a:rPr lang="en-US" sz="2000" dirty="0" smtClean="0"/>
              <a:t>• esophagus leads to 2 blind cecae.</a:t>
            </a:r>
            <a:br>
              <a:rPr lang="en-US" sz="2000" dirty="0" smtClean="0"/>
            </a:br>
            <a:r>
              <a:rPr lang="en-US" sz="2000" dirty="0" smtClean="0"/>
              <a:t>• entire gut secretion by cells along gut; proteases, lipases.</a:t>
            </a:r>
            <a:br>
              <a:rPr lang="en-US" sz="2000" dirty="0" smtClean="0"/>
            </a:br>
            <a:r>
              <a:rPr lang="en-US" sz="2000" dirty="0" smtClean="0"/>
              <a:t>• in cecae, absorption process.</a:t>
            </a:r>
            <a:br>
              <a:rPr lang="en-US" sz="2000" dirty="0" smtClean="0"/>
            </a:br>
            <a:r>
              <a:rPr lang="en-US" sz="2000" b="1" dirty="0" smtClean="0"/>
              <a:t>* Belongings species usually feed on blood, mucus, and epithelium cells.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FFFF00"/>
                </a:solidFill>
              </a:rPr>
              <a:t>Reproductive system consists of: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• Male reproductive system consists of: usually 2 testes; taxonomic </a:t>
            </a:r>
            <a:r>
              <a:rPr lang="en-US" sz="2000" dirty="0" smtClean="0"/>
              <a:t>importance, vas </a:t>
            </a:r>
            <a:r>
              <a:rPr lang="en-US" sz="2000" dirty="0" smtClean="0"/>
              <a:t>efferens - vas deferens - cirrus pouch, cirrus pouch encloses seminal </a:t>
            </a:r>
            <a:r>
              <a:rPr lang="en-US" sz="2000" dirty="0" smtClean="0"/>
              <a:t>vesicle, prostate </a:t>
            </a:r>
            <a:r>
              <a:rPr lang="en-US" sz="2000" dirty="0" smtClean="0"/>
              <a:t>glands, and cirrus; some with external seminal vesicle outside of </a:t>
            </a:r>
            <a:r>
              <a:rPr lang="en-US" sz="2000" dirty="0" smtClean="0"/>
              <a:t>pouch, sperm </a:t>
            </a:r>
            <a:r>
              <a:rPr lang="en-US" sz="2000" dirty="0" smtClean="0"/>
              <a:t>stored in seminal vesicle and prostate secretes fluid to keep sperm alive.</a:t>
            </a:r>
            <a:br>
              <a:rPr lang="en-US" sz="2000" dirty="0" smtClean="0"/>
            </a:b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427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2844" y="127890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• </a:t>
            </a:r>
            <a:r>
              <a:rPr lang="en-US" b="1" dirty="0" smtClean="0">
                <a:solidFill>
                  <a:srgbClr val="FFFF00"/>
                </a:solidFill>
              </a:rPr>
              <a:t>Female reproductive system consists of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usually </a:t>
            </a:r>
            <a:r>
              <a:rPr lang="en-US" dirty="0" smtClean="0"/>
              <a:t>single ovary, </a:t>
            </a:r>
            <a:r>
              <a:rPr lang="en-US" dirty="0" smtClean="0"/>
              <a:t>2ndry oocytes </a:t>
            </a:r>
            <a:r>
              <a:rPr lang="en-US" dirty="0" smtClean="0"/>
              <a:t>released, through short oviduct, into ootype, 3 organs enter into </a:t>
            </a:r>
            <a:r>
              <a:rPr lang="en-US" dirty="0" smtClean="0"/>
              <a:t>ootype: Mehlis </a:t>
            </a:r>
            <a:r>
              <a:rPr lang="en-US" dirty="0" smtClean="0"/>
              <a:t>gland, cluster of unicellular glands, enhance egg tanning by </a:t>
            </a:r>
            <a:r>
              <a:rPr lang="en-US" dirty="0" smtClean="0"/>
              <a:t>maintaining correct </a:t>
            </a:r>
            <a:r>
              <a:rPr lang="en-US" dirty="0" smtClean="0"/>
              <a:t>pH. Different cell types in gland, secretions cause release of shell </a:t>
            </a:r>
            <a:r>
              <a:rPr lang="en-US" dirty="0" smtClean="0"/>
              <a:t>globules from </a:t>
            </a:r>
            <a:r>
              <a:rPr lang="en-US" dirty="0" smtClean="0"/>
              <a:t>vitelline glands, secretes first membrane around egg into lubricates </a:t>
            </a:r>
            <a:r>
              <a:rPr lang="en-US" dirty="0" smtClean="0"/>
              <a:t>uterus and </a:t>
            </a:r>
            <a:r>
              <a:rPr lang="en-US" dirty="0" smtClean="0"/>
              <a:t>activates sperm, which are passed down ootype. Common vitelline </a:t>
            </a:r>
            <a:r>
              <a:rPr lang="en-US" dirty="0" smtClean="0"/>
              <a:t>duct (passage </a:t>
            </a:r>
            <a:r>
              <a:rPr lang="en-US" dirty="0" smtClean="0"/>
              <a:t>of vitelline gland secretions for eggshell formation), Duct from </a:t>
            </a:r>
            <a:r>
              <a:rPr lang="en-US" dirty="0" smtClean="0"/>
              <a:t>seminal receptacle </a:t>
            </a:r>
            <a:r>
              <a:rPr lang="en-US" dirty="0" smtClean="0"/>
              <a:t>(absent in some species), Occasionally a fourth duct, </a:t>
            </a:r>
            <a:r>
              <a:rPr lang="en-US" dirty="0" smtClean="0"/>
              <a:t>vitelline reservoir</a:t>
            </a:r>
            <a:r>
              <a:rPr lang="en-US" dirty="0" smtClean="0"/>
              <a:t>, as diverticulum of vitelline duct. </a:t>
            </a:r>
            <a:br>
              <a:rPr lang="en-US" dirty="0" smtClean="0"/>
            </a:b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11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214296"/>
            <a:ext cx="89289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FF00"/>
                </a:solidFill>
              </a:rPr>
              <a:t>Excretory system consists of: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• </a:t>
            </a:r>
            <a:r>
              <a:rPr lang="en-US" sz="2000" dirty="0" smtClean="0"/>
              <a:t>protonephridia (flame cells).</a:t>
            </a:r>
            <a:br>
              <a:rPr lang="en-US" sz="2000" dirty="0" smtClean="0"/>
            </a:br>
            <a:r>
              <a:rPr lang="en-US" sz="2000" dirty="0" smtClean="0"/>
              <a:t>• excretory bladder in posterior, with excretory pore.</a:t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FFFF00"/>
                </a:solidFill>
              </a:rPr>
              <a:t>Development: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• </a:t>
            </a:r>
            <a:r>
              <a:rPr lang="en-US" sz="2000" dirty="0" smtClean="0">
                <a:solidFill>
                  <a:srgbClr val="FFFF00"/>
                </a:solidFill>
              </a:rPr>
              <a:t>Egg:</a:t>
            </a:r>
            <a:r>
              <a:rPr lang="en-US" sz="2000" dirty="0" smtClean="0"/>
              <a:t> usually operculate, lid pops off during hatching (in Schistosomes, no </a:t>
            </a:r>
            <a:r>
              <a:rPr lang="en-US" sz="2000" dirty="0" smtClean="0"/>
              <a:t>lid; shell </a:t>
            </a:r>
            <a:r>
              <a:rPr lang="en-US" sz="2000" dirty="0" smtClean="0"/>
              <a:t>splits).</a:t>
            </a:r>
            <a:br>
              <a:rPr lang="en-US" sz="2000" dirty="0" smtClean="0"/>
            </a:br>
            <a:r>
              <a:rPr lang="en-US" sz="2000" dirty="0" smtClean="0"/>
              <a:t>• </a:t>
            </a:r>
            <a:r>
              <a:rPr lang="en-US" sz="2000" b="1" dirty="0" smtClean="0">
                <a:solidFill>
                  <a:srgbClr val="FFFF00"/>
                </a:solidFill>
              </a:rPr>
              <a:t>Miricidium:</a:t>
            </a:r>
            <a:r>
              <a:rPr lang="en-US" sz="2000" dirty="0" smtClean="0"/>
              <a:t> hatches from egg and then penetrates mollusc (rarely annelids</a:t>
            </a:r>
            <a:r>
              <a:rPr lang="en-US" sz="2000" dirty="0" smtClean="0"/>
              <a:t>), and </a:t>
            </a:r>
            <a:r>
              <a:rPr lang="en-US" sz="2000" dirty="0" smtClean="0"/>
              <a:t>develop as asexual stages from miricidium, with morphologic </a:t>
            </a:r>
            <a:r>
              <a:rPr lang="en-US" sz="2000" dirty="0" smtClean="0"/>
              <a:t>characteristics: apical </a:t>
            </a:r>
            <a:r>
              <a:rPr lang="en-US" sz="2000" dirty="0" smtClean="0"/>
              <a:t>stylet, apical papilla [where ducts from glands open; also nerve endings </a:t>
            </a:r>
            <a:r>
              <a:rPr lang="en-US" sz="2000" dirty="0" smtClean="0"/>
              <a:t>for chemoreception</a:t>
            </a:r>
            <a:r>
              <a:rPr lang="en-US" sz="2000" dirty="0" smtClean="0"/>
              <a:t>], apical gland [histolytic enzymes], cephalic glands [lytic</a:t>
            </a:r>
            <a:br>
              <a:rPr lang="en-US" sz="2000" dirty="0" smtClean="0"/>
            </a:br>
            <a:r>
              <a:rPr lang="en-US" sz="2000" dirty="0" smtClean="0"/>
              <a:t>enzymes], photoreceptors [eyespots], germinal mass [initiate asexual stages</a:t>
            </a:r>
            <a:r>
              <a:rPr lang="en-US" sz="2000" dirty="0" smtClean="0"/>
              <a:t>], cilia </a:t>
            </a:r>
            <a:r>
              <a:rPr lang="en-US" sz="2000" dirty="0" smtClean="0"/>
              <a:t>[locomotion], excretory pore, actively swim, chemoreception to snail </a:t>
            </a:r>
            <a:r>
              <a:rPr lang="en-US" sz="2000" dirty="0" smtClean="0"/>
              <a:t>mucus, attaches </a:t>
            </a:r>
            <a:r>
              <a:rPr lang="en-US" sz="2000" dirty="0" smtClean="0"/>
              <a:t>to snail with apical papillae; lytic enzymes dissolve tissues. About 30</a:t>
            </a:r>
            <a:br>
              <a:rPr lang="en-US" sz="2000" dirty="0" smtClean="0"/>
            </a:br>
            <a:r>
              <a:rPr lang="en-US" sz="2000" dirty="0" smtClean="0"/>
              <a:t>minutes for </a:t>
            </a:r>
            <a:r>
              <a:rPr lang="en-US" sz="2000" dirty="0" smtClean="0"/>
              <a:t>penetration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610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5002" y="0"/>
            <a:ext cx="892899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FontTx/>
              <a:buChar char="-"/>
            </a:pPr>
            <a:r>
              <a:rPr lang="en-US" sz="2000" b="1" dirty="0" smtClean="0">
                <a:solidFill>
                  <a:srgbClr val="FFFF00"/>
                </a:solidFill>
              </a:rPr>
              <a:t>Sporocyst:</a:t>
            </a:r>
            <a:r>
              <a:rPr lang="en-US" sz="2000" dirty="0" smtClean="0"/>
              <a:t> it is asexual stage with various shapes but does not have a </a:t>
            </a:r>
            <a:r>
              <a:rPr lang="en-US" sz="2000" dirty="0" smtClean="0"/>
              <a:t>mouth or </a:t>
            </a:r>
            <a:r>
              <a:rPr lang="en-US" sz="2000" dirty="0" smtClean="0"/>
              <a:t>digestive system, absorbs nutrients through tegument, may produce </a:t>
            </a:r>
            <a:r>
              <a:rPr lang="en-US" sz="2000" dirty="0" smtClean="0"/>
              <a:t>rediae, daughter </a:t>
            </a:r>
            <a:r>
              <a:rPr lang="en-US" sz="2000" dirty="0" smtClean="0"/>
              <a:t>sporocysts, or </a:t>
            </a:r>
            <a:r>
              <a:rPr lang="en-US" sz="2000" dirty="0" smtClean="0"/>
              <a:t>cercaria.</a:t>
            </a:r>
          </a:p>
          <a:p>
            <a:pPr marL="457200" indent="-457200" algn="l" rtl="0">
              <a:buFontTx/>
              <a:buChar char="-"/>
            </a:pPr>
            <a:r>
              <a:rPr lang="en-US" sz="2000" b="1" dirty="0" smtClean="0">
                <a:solidFill>
                  <a:srgbClr val="FFFF00"/>
                </a:solidFill>
              </a:rPr>
              <a:t>Redia:</a:t>
            </a:r>
            <a:r>
              <a:rPr lang="en-US" sz="2000" dirty="0" smtClean="0"/>
              <a:t> can develop directly from miricidium, or from embryos generated </a:t>
            </a:r>
            <a:r>
              <a:rPr lang="en-US" sz="2000" dirty="0" smtClean="0"/>
              <a:t>from sporocysts</a:t>
            </a:r>
            <a:r>
              <a:rPr lang="en-US" sz="2000" dirty="0" smtClean="0"/>
              <a:t>, elongate; crawl actively, muscular pharynx, mouth, blind-ended </a:t>
            </a:r>
            <a:r>
              <a:rPr lang="en-US" sz="2000" dirty="0" smtClean="0"/>
              <a:t>sac caecum</a:t>
            </a:r>
            <a:r>
              <a:rPr lang="en-US" sz="2000" dirty="0" smtClean="0"/>
              <a:t>, 1-more ambulatory buds for movement often, because ingestion, </a:t>
            </a:r>
            <a:r>
              <a:rPr lang="en-US" sz="2000" dirty="0" smtClean="0"/>
              <a:t>many species </a:t>
            </a:r>
            <a:r>
              <a:rPr lang="en-US" sz="2000" dirty="0" smtClean="0"/>
              <a:t>cause extensive damage to host, will form daughter rediae or </a:t>
            </a:r>
            <a:r>
              <a:rPr lang="en-US" sz="2000" dirty="0" smtClean="0"/>
              <a:t>cercaria.</a:t>
            </a:r>
          </a:p>
          <a:p>
            <a:pPr marL="457200" indent="-457200" algn="l" rtl="0">
              <a:buFontTx/>
              <a:buChar char="-"/>
            </a:pPr>
            <a:r>
              <a:rPr lang="en-US" sz="2000" b="1" dirty="0" smtClean="0">
                <a:solidFill>
                  <a:srgbClr val="FFFF00"/>
                </a:solidFill>
              </a:rPr>
              <a:t>Cercaria:</a:t>
            </a:r>
            <a:r>
              <a:rPr lang="en-US" sz="2000" dirty="0" smtClean="0"/>
              <a:t> emerged from redia or sporocyst, free-swimming, leaves snail </a:t>
            </a:r>
            <a:r>
              <a:rPr lang="en-US" sz="2000" dirty="0" smtClean="0"/>
              <a:t>and seeks </a:t>
            </a:r>
            <a:r>
              <a:rPr lang="en-US" sz="2000" dirty="0" smtClean="0"/>
              <a:t>host, miniature immature fluke with tail, penetrate skin of definitive </a:t>
            </a:r>
            <a:r>
              <a:rPr lang="en-US" sz="2000" dirty="0" smtClean="0"/>
              <a:t>host, encyst </a:t>
            </a:r>
            <a:r>
              <a:rPr lang="en-US" sz="2000" dirty="0" smtClean="0"/>
              <a:t>on vegetation as metacercaria, encyst as metacercaria in intermediate </a:t>
            </a:r>
            <a:r>
              <a:rPr lang="en-US" sz="2000" dirty="0" smtClean="0"/>
              <a:t>host </a:t>
            </a:r>
            <a:r>
              <a:rPr lang="en-US" sz="2000" dirty="0" smtClean="0"/>
              <a:t>or eaten by intermediate or definitive host or mesocercaria (unencysted </a:t>
            </a:r>
            <a:r>
              <a:rPr lang="en-US" sz="2000" dirty="0" smtClean="0"/>
              <a:t>juvenile) in </a:t>
            </a:r>
            <a:r>
              <a:rPr lang="en-US" sz="2000" dirty="0" smtClean="0"/>
              <a:t>tissues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768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51470"/>
            <a:ext cx="89289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FontTx/>
              <a:buChar char="-"/>
            </a:pPr>
            <a:r>
              <a:rPr lang="en-US" sz="2000" b="1" dirty="0" smtClean="0">
                <a:solidFill>
                  <a:srgbClr val="FFFF00"/>
                </a:solidFill>
              </a:rPr>
              <a:t>Classification based on sucker placement of cercaria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• </a:t>
            </a:r>
            <a:r>
              <a:rPr lang="en-US" sz="2000" b="1" dirty="0" smtClean="0">
                <a:solidFill>
                  <a:srgbClr val="FFFF00"/>
                </a:solidFill>
              </a:rPr>
              <a:t>monostome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a. 1 sucker only, anterior</a:t>
            </a:r>
            <a:br>
              <a:rPr lang="en-US" sz="2000" dirty="0" smtClean="0"/>
            </a:br>
            <a:r>
              <a:rPr lang="en-US" sz="2000" dirty="0" smtClean="0"/>
              <a:t>b. 2 eyespots</a:t>
            </a:r>
            <a:br>
              <a:rPr lang="en-US" sz="2000" dirty="0" smtClean="0"/>
            </a:br>
            <a:r>
              <a:rPr lang="en-US" sz="2000" dirty="0" smtClean="0"/>
              <a:t>c. long, simple tails</a:t>
            </a:r>
            <a:br>
              <a:rPr lang="en-US" sz="2000" dirty="0" smtClean="0"/>
            </a:br>
            <a:r>
              <a:rPr lang="en-US" sz="2000" dirty="0" smtClean="0"/>
              <a:t>d. develop from redia</a:t>
            </a:r>
            <a:br>
              <a:rPr lang="en-US" sz="2000" dirty="0" smtClean="0"/>
            </a:br>
            <a:r>
              <a:rPr lang="en-US" sz="2000" dirty="0" smtClean="0"/>
              <a:t>e. give rise to monostome adults</a:t>
            </a:r>
            <a:br>
              <a:rPr lang="en-US" sz="2000" dirty="0" smtClean="0"/>
            </a:br>
            <a:r>
              <a:rPr lang="en-US" sz="2000" dirty="0" smtClean="0"/>
              <a:t>• </a:t>
            </a:r>
            <a:r>
              <a:rPr lang="en-US" sz="2000" b="1" dirty="0" smtClean="0"/>
              <a:t>amphistome</a:t>
            </a:r>
            <a:br>
              <a:rPr lang="en-US" sz="2000" b="1" dirty="0" smtClean="0"/>
            </a:br>
            <a:r>
              <a:rPr lang="en-US" sz="2000" dirty="0" smtClean="0"/>
              <a:t>f. posterior sucker, often anterior too</a:t>
            </a:r>
            <a:br>
              <a:rPr lang="en-US" sz="2000" dirty="0" smtClean="0"/>
            </a:br>
            <a:r>
              <a:rPr lang="en-US" sz="2000" dirty="0" smtClean="0"/>
              <a:t>g. eyespots</a:t>
            </a:r>
            <a:br>
              <a:rPr lang="en-US" sz="2000" dirty="0" smtClean="0"/>
            </a:br>
            <a:r>
              <a:rPr lang="en-US" sz="2000" dirty="0" smtClean="0"/>
              <a:t>h. develop from redia</a:t>
            </a:r>
            <a:br>
              <a:rPr lang="en-US" sz="2000" dirty="0" smtClean="0"/>
            </a:br>
            <a:r>
              <a:rPr lang="en-US" sz="2000" dirty="0" err="1" smtClean="0"/>
              <a:t>i</a:t>
            </a:r>
            <a:r>
              <a:rPr lang="en-US" sz="2000" dirty="0" smtClean="0"/>
              <a:t>. give rise to amphistome adults</a:t>
            </a:r>
            <a:br>
              <a:rPr lang="en-US" sz="2000" dirty="0" smtClean="0"/>
            </a:br>
            <a:r>
              <a:rPr lang="en-US" sz="2000" dirty="0" smtClean="0"/>
              <a:t>j. all in </a:t>
            </a:r>
            <a:r>
              <a:rPr lang="en-US" sz="2000" dirty="0" err="1" smtClean="0"/>
              <a:t>superfamily</a:t>
            </a:r>
            <a:r>
              <a:rPr lang="en-US" sz="2000" dirty="0" smtClean="0"/>
              <a:t>: </a:t>
            </a:r>
            <a:r>
              <a:rPr lang="en-US" sz="2000" dirty="0" err="1" smtClean="0"/>
              <a:t>Paramphistomoidea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301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1959" y="0"/>
            <a:ext cx="89289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err="1" smtClean="0">
                <a:solidFill>
                  <a:srgbClr val="FFFF00"/>
                </a:solidFill>
              </a:rPr>
              <a:t>gasterostome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k. mouth ventral</a:t>
            </a:r>
            <a:br>
              <a:rPr lang="en-US" sz="2000" dirty="0" smtClean="0"/>
            </a:br>
            <a:r>
              <a:rPr lang="en-US" sz="2000" dirty="0" smtClean="0"/>
              <a:t>l. develop into </a:t>
            </a:r>
            <a:r>
              <a:rPr lang="en-US" sz="2000" dirty="0" err="1" smtClean="0"/>
              <a:t>gasterostome</a:t>
            </a:r>
            <a:r>
              <a:rPr lang="en-US" sz="2000" dirty="0" smtClean="0"/>
              <a:t> adults</a:t>
            </a:r>
            <a:br>
              <a:rPr lang="en-US" sz="2000" dirty="0" smtClean="0"/>
            </a:br>
            <a:r>
              <a:rPr lang="en-US" sz="2000" dirty="0" smtClean="0"/>
              <a:t>m. all in family: </a:t>
            </a:r>
            <a:r>
              <a:rPr lang="en-US" sz="2000" dirty="0" err="1" smtClean="0"/>
              <a:t>Bucephalidae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• </a:t>
            </a:r>
            <a:r>
              <a:rPr lang="en-US" sz="2000" b="1" dirty="0" smtClean="0">
                <a:solidFill>
                  <a:srgbClr val="FFFF00"/>
                </a:solidFill>
              </a:rPr>
              <a:t>distome</a:t>
            </a:r>
          </a:p>
          <a:p>
            <a:pPr algn="l" rtl="0"/>
            <a:r>
              <a:rPr lang="en-US" sz="2000" dirty="0" smtClean="0"/>
              <a:t>n. 2 suckers, one oral and one ventral</a:t>
            </a:r>
            <a:br>
              <a:rPr lang="en-US" sz="2000" dirty="0" smtClean="0"/>
            </a:br>
            <a:r>
              <a:rPr lang="en-US" sz="2000" dirty="0" smtClean="0"/>
              <a:t>o. most common type</a:t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FFFF00"/>
                </a:solidFill>
              </a:rPr>
              <a:t>Additional classification, based on cercarial tail shape and other structures</a:t>
            </a:r>
            <a:r>
              <a:rPr lang="en-US" sz="2000" b="1" dirty="0" smtClean="0">
                <a:solidFill>
                  <a:srgbClr val="FFFF00"/>
                </a:solidFill>
              </a:rPr>
              <a:t>:</a:t>
            </a:r>
          </a:p>
          <a:p>
            <a:pPr algn="l" rtl="0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• </a:t>
            </a:r>
            <a:r>
              <a:rPr lang="en-US" sz="2000" dirty="0" err="1" smtClean="0"/>
              <a:t>pleurolophocercous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• </a:t>
            </a:r>
            <a:r>
              <a:rPr lang="en-US" sz="2000" dirty="0" err="1" smtClean="0"/>
              <a:t>furcocercous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• </a:t>
            </a:r>
            <a:r>
              <a:rPr lang="en-US" sz="2000" dirty="0" err="1" smtClean="0"/>
              <a:t>echinostome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• </a:t>
            </a:r>
            <a:r>
              <a:rPr lang="en-US" sz="2000" dirty="0" err="1" smtClean="0"/>
              <a:t>xiphidiocercariae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• </a:t>
            </a:r>
            <a:r>
              <a:rPr lang="en-US" sz="2000" dirty="0" err="1" smtClean="0"/>
              <a:t>ophthalmocercariae</a:t>
            </a:r>
            <a:r>
              <a:rPr lang="en-US" sz="2000" dirty="0" smtClean="0"/>
              <a:t> (with eyespots) 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617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27721" y="24592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Trematoda is divided according to the site of infection in the definitive host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1- Liver Flukes</a:t>
            </a:r>
            <a:br>
              <a:rPr lang="en-US" dirty="0" smtClean="0"/>
            </a:br>
            <a:r>
              <a:rPr lang="en-US" dirty="0" smtClean="0"/>
              <a:t>2- Intestine Flukes</a:t>
            </a:r>
            <a:br>
              <a:rPr lang="en-US" dirty="0" smtClean="0"/>
            </a:br>
            <a:r>
              <a:rPr lang="en-US" dirty="0" smtClean="0"/>
              <a:t>3- Lung Flukes</a:t>
            </a:r>
            <a:br>
              <a:rPr lang="en-US" dirty="0" smtClean="0"/>
            </a:br>
            <a:r>
              <a:rPr lang="en-US" dirty="0" smtClean="0"/>
              <a:t>4- Blood Flukes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804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TM02455610[[fn=الخريف]]</Template>
  <TotalTime>248</TotalTime>
  <Words>303</Words>
  <Application>Microsoft Office PowerPoint</Application>
  <PresentationFormat>عرض على الشاشة (9:16)‏</PresentationFormat>
  <Paragraphs>20</Paragraphs>
  <Slides>14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Autumn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 Al-Basrawi</dc:creator>
  <cp:lastModifiedBy>THINK PAD</cp:lastModifiedBy>
  <cp:revision>23</cp:revision>
  <dcterms:created xsi:type="dcterms:W3CDTF">2017-08-19T08:10:38Z</dcterms:created>
  <dcterms:modified xsi:type="dcterms:W3CDTF">2022-11-27T17:36:52Z</dcterms:modified>
</cp:coreProperties>
</file>